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614"/>
    <a:srgbClr val="FFFFFF"/>
    <a:srgbClr val="454D55"/>
    <a:srgbClr val="69BDF1"/>
    <a:srgbClr val="F2C020"/>
    <a:srgbClr val="E8611D"/>
    <a:srgbClr val="81BF3B"/>
    <a:srgbClr val="F39D21"/>
    <a:srgbClr val="BAC82F"/>
    <a:srgbClr val="6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F49BD-6372-4B5E-AF39-74D327D8AF79}" v="14" dt="2024-05-08T16:03:15.917"/>
  </p1510:revLst>
</p1510:revInfo>
</file>

<file path=ppt/tableStyles.xml><?xml version="1.0" encoding="utf-8"?>
<a:tblStyleLst xmlns:a="http://schemas.openxmlformats.org/drawingml/2006/main" def="{616DA210-FB5B-4158-B5E0-FEB733F419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566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946843-D728-40C3-A235-5106A1741A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A6704-C5B9-427A-B786-BF9D9A6F1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1467223B-3EA1-4C33-B934-FE8908DA0F68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E4186-AC94-42CF-A09B-E291117BAB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E12EB-D4BD-49CA-9FC4-5C9A4F4F7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45371C06-22B2-4805-8A74-E63609FE6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58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988AEBD5-8370-46D7-B855-682A6B1AF981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5A14970C-3301-4DD8-87C8-448E3F893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</a:t>
            </a:r>
            <a:br>
              <a:rPr lang="en-US" dirty="0"/>
            </a:br>
            <a:r>
              <a:rPr lang="en-US" dirty="0"/>
              <a:t>STYLE</a:t>
            </a:r>
            <a:endParaRPr lang="ru-R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20XX-20XX</a:t>
            </a:r>
            <a:endParaRPr lang="ru-RU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3 Years Plan</a:t>
            </a:r>
            <a:endParaRPr lang="ru-RU" dirty="0"/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Q1</a:t>
            </a:r>
            <a:endParaRPr lang="ru-RU" dirty="0"/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</a:t>
            </a:r>
            <a:r>
              <a:rPr lang="ru-RU" dirty="0"/>
              <a:t>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TITLE</a:t>
            </a:r>
            <a:endParaRPr lang="ru-RU" dirty="0"/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Milestone description</a:t>
            </a:r>
            <a:endParaRPr lang="ru-RU" dirty="0"/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/>
          <a:lstStyle/>
          <a:p>
            <a:fld id="{F0BF70C0-85C8-4782-A2DC-740B0F58DBF8}" type="datetime1">
              <a:rPr lang="ru-RU" smtClean="0"/>
              <a:t>08.05.2024</a:t>
            </a:fld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428B-5ACF-4E79-A091-05E2328DA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C5166-4796-40D2-A50C-05DACE2C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6682-CE55-4994-889B-5D188C3E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F9231-8DF4-411E-8324-453AB042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fld id="{8BF4B2BE-5503-4E92-A98A-CA19FA0A1E48}" type="datetime1">
              <a:rPr lang="ru-RU" smtClean="0"/>
              <a:pPr/>
              <a:t>08.05.2024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75F0-EE3A-4617-AFAB-40BF7C148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i="1">
                <a:solidFill>
                  <a:srgbClr val="454D55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7E7D-9F5C-43AC-A03A-432F6CB44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2913" y="392470"/>
            <a:ext cx="395287" cy="17671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 i="1">
                <a:solidFill>
                  <a:srgbClr val="454D55"/>
                </a:solidFill>
              </a:defRPr>
            </a:lvl1pPr>
          </a:lstStyle>
          <a:p>
            <a:fld id="{93C1428B-5ACF-4E79-A091-05E2328DA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3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fif"/><Relationship Id="rId16" Type="http://schemas.openxmlformats.org/officeDocument/2006/relationships/hyperlink" Target="https://tealprod.tea.state.tx.us/TWEDS/83/0/0/0/DataSubmission/TimeLin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fif"/><Relationship Id="rId9" Type="http://schemas.openxmlformats.org/officeDocument/2006/relationships/image" Target="../media/image8.jfi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128" descr="A red and white toy car&#10;&#10;Description automatically generated with medium confidence">
            <a:extLst>
              <a:ext uri="{FF2B5EF4-FFF2-40B4-BE49-F238E27FC236}">
                <a16:creationId xmlns:a16="http://schemas.microsoft.com/office/drawing/2014/main" id="{F269ADD5-F349-4847-8392-0E7E48CBB1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6" y="5308987"/>
            <a:ext cx="1378786" cy="1072387"/>
          </a:xfrm>
          <a:prstGeom prst="rect">
            <a:avLst/>
          </a:prstGeom>
        </p:spPr>
      </p:pic>
      <p:pic>
        <p:nvPicPr>
          <p:cNvPr id="125" name="Picture 124" descr="Shape, circle&#10;&#10;Description automatically generated">
            <a:extLst>
              <a:ext uri="{FF2B5EF4-FFF2-40B4-BE49-F238E27FC236}">
                <a16:creationId xmlns:a16="http://schemas.microsoft.com/office/drawing/2014/main" id="{4B242FFD-CF26-48B3-8D48-8BB923631E2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5108" y="4642556"/>
            <a:ext cx="570527" cy="690922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62215" y="4693362"/>
            <a:ext cx="1185441" cy="1037262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746871" y="2602785"/>
            <a:ext cx="780164" cy="64848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1297429" y="935804"/>
            <a:ext cx="488712" cy="6754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5DC2D85-9CBC-4DB8-B95C-9C8499C8DB9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060969" y="283980"/>
            <a:ext cx="609729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09B81D-186E-48DC-B074-E30FF6A7B8B7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 rot="19184708">
            <a:off x="8102183" y="1700811"/>
            <a:ext cx="835094" cy="517330"/>
          </a:xfrm>
          <a:prstGeom prst="rect">
            <a:avLst/>
          </a:prstGeom>
        </p:spPr>
      </p:pic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F2B5EDEE-B920-49F5-991C-BFEFE29FCA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51978" y="1568433"/>
            <a:ext cx="761451" cy="502234"/>
          </a:xfrm>
          <a:prstGeom prst="rect">
            <a:avLst/>
          </a:prstGeom>
        </p:spPr>
      </p:pic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AB47DC31-EE68-48D8-9468-C2B842A2380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 rot="20568329">
            <a:off x="1076201" y="1596574"/>
            <a:ext cx="1200464" cy="1199644"/>
          </a:xfrm>
        </p:spPr>
        <p:txBody>
          <a:bodyPr>
            <a:noAutofit/>
          </a:bodyPr>
          <a:lstStyle/>
          <a:p>
            <a:r>
              <a:rPr lang="en-US" sz="1900" dirty="0"/>
              <a:t>Ready or not, Set, </a:t>
            </a:r>
            <a:r>
              <a:rPr lang="en-US" sz="2400" b="1" dirty="0"/>
              <a:t>GO</a:t>
            </a:r>
            <a:r>
              <a:rPr lang="en-US" sz="1900" dirty="0"/>
              <a:t>!!!!</a:t>
            </a:r>
            <a:endParaRPr lang="ru-RU" sz="19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E894C19-9FAB-43B1-85B9-CB0B890E7C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78283" y="864147"/>
            <a:ext cx="949783" cy="914400"/>
          </a:xfrm>
          <a:ln>
            <a:solidFill>
              <a:srgbClr val="69BDF1">
                <a:alpha val="60000"/>
              </a:srgb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12/12/24</a:t>
            </a:r>
            <a:endParaRPr lang="ru-RU" sz="110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368F96B-C4DE-44C0-B817-D7856E67522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960281" y="327194"/>
            <a:ext cx="3156309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Fall 1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4B1980E-9DD3-42DE-8F61-F99D5543C47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710041" y="613440"/>
            <a:ext cx="1726129" cy="176047"/>
          </a:xfrm>
        </p:spPr>
        <p:txBody>
          <a:bodyPr>
            <a:normAutofit/>
          </a:bodyPr>
          <a:lstStyle/>
          <a:p>
            <a:r>
              <a:rPr lang="en-US" sz="800" dirty="0"/>
              <a:t>PEIMS Submission</a:t>
            </a:r>
            <a:endParaRPr lang="ru-RU" sz="8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71962F0-0A0F-4FC2-9E69-6265A830C4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89727" y="844002"/>
            <a:ext cx="914400" cy="940826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01/16/25</a:t>
            </a:r>
            <a:endParaRPr lang="ru-RU" sz="110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B193253-F94A-4164-AE5D-6B3931AE17C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7934656" y="457978"/>
            <a:ext cx="2570075" cy="204276"/>
          </a:xfrm>
        </p:spPr>
        <p:txBody>
          <a:bodyPr>
            <a:normAutofit/>
          </a:bodyPr>
          <a:lstStyle/>
          <a:p>
            <a:r>
              <a:rPr lang="en-US" sz="1200">
                <a:solidFill>
                  <a:srgbClr val="454D55"/>
                </a:solidFill>
              </a:rPr>
              <a:t>Fall Resub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74B2B85-AD22-4077-83F1-E8A029BDD2A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357896" y="636970"/>
            <a:ext cx="1726129" cy="139849"/>
          </a:xfrm>
        </p:spPr>
        <p:txBody>
          <a:bodyPr>
            <a:normAutofit/>
          </a:bodyPr>
          <a:lstStyle/>
          <a:p>
            <a:r>
              <a:rPr lang="en-US" sz="800" dirty="0"/>
              <a:t>PEIMS Submission</a:t>
            </a:r>
            <a:endParaRPr lang="ru-RU" sz="8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6E260A-6B73-4483-8F8B-5B22E648BF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962379" y="885769"/>
            <a:ext cx="914400" cy="9144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01/23/25</a:t>
            </a:r>
            <a:endParaRPr lang="ru-RU" sz="110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4F2613F-DCC0-4A1F-9B48-C279DDE0C20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667992" y="458190"/>
            <a:ext cx="1596837" cy="400110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Mid-Year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7BB4E68-6401-4C98-8572-F315F0392AD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9690633" y="664292"/>
            <a:ext cx="1482515" cy="170385"/>
          </a:xfrm>
        </p:spPr>
        <p:txBody>
          <a:bodyPr>
            <a:normAutofit/>
          </a:bodyPr>
          <a:lstStyle/>
          <a:p>
            <a:r>
              <a:rPr lang="en-US" sz="800" dirty="0"/>
              <a:t>PEIMS Collection</a:t>
            </a:r>
            <a:endParaRPr lang="ru-RU" sz="80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747846D-FA06-4686-A47D-5A668FD95F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891693" y="1800169"/>
            <a:ext cx="914400" cy="914400"/>
          </a:xfr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solidFill>
                  <a:srgbClr val="454D55"/>
                </a:solidFill>
              </a:rPr>
              <a:t>01/30/25</a:t>
            </a:r>
            <a:endParaRPr lang="ru-RU" sz="1100" dirty="0">
              <a:solidFill>
                <a:srgbClr val="454D55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4306A44-50E7-4C10-ABF1-71CE55A094F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954667" y="2925138"/>
            <a:ext cx="914400" cy="914400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02/13/25</a:t>
            </a:r>
            <a:endParaRPr lang="ru-RU" sz="110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5D376EC-609C-46F1-A4A6-22B3BCBA9777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451137" y="2562662"/>
            <a:ext cx="1726129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Mid-Year Resub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F3490A6-CE9A-4C91-9932-EEF33F6A61D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9538700" y="2708515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PEIMS Submission</a:t>
            </a:r>
            <a:endParaRPr lang="ru-RU" sz="8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8BD9AA2-DFE1-412D-BB95-7989BA1E60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066240" y="2925647"/>
            <a:ext cx="914400" cy="914400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02/20/25</a:t>
            </a:r>
            <a:endParaRPr lang="ru-RU" sz="1100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B5D9C5D-1FCA-4D88-ADCB-481D203B846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607909" y="2478232"/>
            <a:ext cx="1726129" cy="192090"/>
          </a:xfrm>
        </p:spPr>
        <p:txBody>
          <a:bodyPr>
            <a:normAutofit/>
          </a:bodyPr>
          <a:lstStyle/>
          <a:p>
            <a:r>
              <a:rPr lang="en-US" sz="1200">
                <a:solidFill>
                  <a:srgbClr val="454D55"/>
                </a:solidFill>
              </a:rPr>
              <a:t>SPPI-14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15B9CEB-0CEB-4050-8317-0807EADC0F0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7648063" y="2681644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Core Collection</a:t>
            </a:r>
            <a:endParaRPr lang="ru-RU" sz="8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DDFF132-912B-4B2B-B3E5-D1AB199B58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74949" y="2929868"/>
            <a:ext cx="914400" cy="91440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03/27/25</a:t>
            </a:r>
            <a:endParaRPr lang="ru-RU" sz="1100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97AEBAB8-BDEB-4E4A-B443-829D3C340CA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5991213" y="2465880"/>
            <a:ext cx="1726129" cy="204276"/>
          </a:xfrm>
        </p:spPr>
        <p:txBody>
          <a:bodyPr>
            <a:normAutofit/>
          </a:bodyPr>
          <a:lstStyle/>
          <a:p>
            <a:r>
              <a:rPr lang="en-US" sz="1200">
                <a:solidFill>
                  <a:srgbClr val="454D55"/>
                </a:solidFill>
              </a:rPr>
              <a:t>Winter Class Roster 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46FA574-2C1D-466A-8970-8B2776FA33DF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5975596" y="2684746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Core Collection</a:t>
            </a:r>
            <a:endParaRPr lang="ru-RU" sz="8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950DBC3-6438-47ED-BA7E-BBD7E08290D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34952" y="2961024"/>
            <a:ext cx="914400" cy="9144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06/20/25</a:t>
            </a:r>
            <a:endParaRPr lang="ru-RU" sz="90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1435C51-CB8E-41E5-8C00-34ADCC273A3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164773" y="2465880"/>
            <a:ext cx="1726129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Summer 1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46F0E31-A00A-4287-813C-109216A5986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182830" y="2669404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PEIMS Submission</a:t>
            </a:r>
            <a:endParaRPr lang="ru-RU" sz="800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7C0ECD94-A4CB-4FB7-A7F7-AA32C0ED85D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58650" y="4761713"/>
            <a:ext cx="914400" cy="914400"/>
          </a:xfrm>
          <a:solidFill>
            <a:schemeClr val="bg1"/>
          </a:solidFill>
          <a:ln>
            <a:solidFill>
              <a:srgbClr val="E23614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solidFill>
                  <a:srgbClr val="454D55"/>
                </a:solidFill>
              </a:rPr>
              <a:t>07/17/25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E0624EF-8210-444B-9BC7-2C144038C2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38524" y="877124"/>
            <a:ext cx="936386" cy="91440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10/25/24</a:t>
            </a:r>
            <a:endParaRPr lang="ru-RU" sz="1100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DF4A9D67-1B01-4CF8-AC0D-C7E518691F63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 rot="19233785">
            <a:off x="2086681" y="2888516"/>
            <a:ext cx="1553676" cy="188627"/>
          </a:xfrm>
          <a:scene3d>
            <a:camera prst="orthographicFront">
              <a:rot lat="0" lon="0" rev="21594000"/>
            </a:camera>
            <a:lightRig rig="threePt" dir="t"/>
          </a:scene3d>
        </p:spPr>
        <p:txBody>
          <a:bodyPr>
            <a:normAutofit/>
            <a:scene3d>
              <a:camera prst="orthographicFront">
                <a:rot lat="0" lon="0" rev="18300000"/>
              </a:camera>
              <a:lightRig rig="threePt" dir="t"/>
            </a:scene3d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 ECDS PK &amp; Private PK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7DFA977-B8C8-428F-BA2B-EFF078C726C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 rot="19133057">
            <a:off x="2498743" y="3114561"/>
            <a:ext cx="947488" cy="298395"/>
          </a:xfrm>
          <a:scene3d>
            <a:camera prst="orthographicFront">
              <a:rot lat="0" lon="0" rev="21594000"/>
            </a:camera>
            <a:lightRig rig="threePt" dir="t"/>
          </a:scene3d>
        </p:spPr>
        <p:txBody>
          <a:bodyPr>
            <a:normAutofit/>
            <a:scene3d>
              <a:camera prst="orthographicFront">
                <a:rot lat="21300004" lon="1199999" rev="18000000"/>
              </a:camera>
              <a:lightRig rig="threePt" dir="t"/>
            </a:scene3d>
          </a:bodyPr>
          <a:lstStyle/>
          <a:p>
            <a:pPr algn="r"/>
            <a:r>
              <a:rPr lang="en-US" sz="800" dirty="0"/>
              <a:t>Core Collection</a:t>
            </a:r>
            <a:endParaRPr lang="ru-RU" sz="8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073D15E-3E59-4781-BA50-8D741A373A3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014620" y="5081584"/>
            <a:ext cx="914400" cy="884395"/>
          </a:xfrm>
          <a:ln>
            <a:solidFill>
              <a:srgbClr val="E23614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07/17/25</a:t>
            </a:r>
            <a:endParaRPr lang="ru-RU" sz="1100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D183E534-6B6A-4814-BF59-57A6E38C5B0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3589492" y="4647914"/>
            <a:ext cx="2027789" cy="245677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RF Tracker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075CE6EC-954F-4DE1-BFD8-21E7D92FDE1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3960418" y="4824824"/>
            <a:ext cx="1269452" cy="265820"/>
          </a:xfrm>
        </p:spPr>
        <p:txBody>
          <a:bodyPr>
            <a:normAutofit/>
          </a:bodyPr>
          <a:lstStyle/>
          <a:p>
            <a:r>
              <a:rPr lang="en-US" sz="800" dirty="0"/>
              <a:t>Core Collection</a:t>
            </a:r>
          </a:p>
          <a:p>
            <a:endParaRPr lang="ru-RU" sz="8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CEF7EF-E8CB-4008-A749-3586789460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796420" y="5093351"/>
            <a:ext cx="914400" cy="9144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08/28/25</a:t>
            </a:r>
            <a:endParaRPr lang="ru-RU" sz="1100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96FA5D30-6CB0-4EEA-AB74-670C4C1A6E09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265557" y="4575654"/>
            <a:ext cx="1726129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Extended </a:t>
            </a:r>
            <a:r>
              <a:rPr lang="en-US" sz="1200" dirty="0" err="1">
                <a:solidFill>
                  <a:srgbClr val="454D55"/>
                </a:solidFill>
              </a:rPr>
              <a:t>Yr</a:t>
            </a:r>
            <a:r>
              <a:rPr lang="en-US" sz="1200" dirty="0">
                <a:solidFill>
                  <a:srgbClr val="454D55"/>
                </a:solidFill>
              </a:rPr>
              <a:t> 1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439FE52-3A9A-43A5-9827-31AEC68BEE7A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7253526" y="4761580"/>
            <a:ext cx="1726129" cy="176047"/>
          </a:xfrm>
        </p:spPr>
        <p:txBody>
          <a:bodyPr>
            <a:normAutofit/>
          </a:bodyPr>
          <a:lstStyle/>
          <a:p>
            <a:r>
              <a:rPr lang="en-US" sz="800" dirty="0"/>
              <a:t>PEIMS Submission</a:t>
            </a:r>
            <a:endParaRPr lang="ru-RU" sz="800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15ADFC7-484C-4FB9-A3C1-CDAA545F73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431401" y="4966205"/>
            <a:ext cx="914400" cy="9144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09/18/25</a:t>
            </a:r>
            <a:endParaRPr lang="ru-RU" sz="1100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22CF05B5-E92D-4FD2-A21C-956D8E8321A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8940123" y="4575654"/>
            <a:ext cx="1896956" cy="204276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Extended </a:t>
            </a:r>
            <a:r>
              <a:rPr lang="en-US" sz="1200" dirty="0" err="1">
                <a:solidFill>
                  <a:srgbClr val="454D55"/>
                </a:solidFill>
              </a:rPr>
              <a:t>Yr</a:t>
            </a:r>
            <a:r>
              <a:rPr lang="en-US" sz="1200" dirty="0">
                <a:solidFill>
                  <a:srgbClr val="454D55"/>
                </a:solidFill>
              </a:rPr>
              <a:t> Resub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00E93532-CE49-4B9B-B7CE-189B4CACB36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9013673" y="4779930"/>
            <a:ext cx="1726129" cy="176047"/>
          </a:xfrm>
        </p:spPr>
        <p:txBody>
          <a:bodyPr>
            <a:normAutofit/>
          </a:bodyPr>
          <a:lstStyle/>
          <a:p>
            <a:r>
              <a:rPr lang="en-US" sz="800"/>
              <a:t>PEIMS Submission</a:t>
            </a:r>
            <a:endParaRPr lang="ru-RU" sz="800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0356F4D-EF6F-4CA4-9F12-1144AB06B63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10689210" y="4452933"/>
            <a:ext cx="1044000" cy="897669"/>
          </a:xfrm>
        </p:spPr>
        <p:txBody>
          <a:bodyPr>
            <a:normAutofit fontScale="92500"/>
          </a:bodyPr>
          <a:lstStyle/>
          <a:p>
            <a:r>
              <a:rPr lang="en-US" dirty="0"/>
              <a:t>Finish Line!</a:t>
            </a:r>
            <a:endParaRPr lang="ru-RU" dirty="0"/>
          </a:p>
        </p:txBody>
      </p:sp>
      <p:sp>
        <p:nvSpPr>
          <p:cNvPr id="49" name="Text Placeholder 26">
            <a:extLst>
              <a:ext uri="{FF2B5EF4-FFF2-40B4-BE49-F238E27FC236}">
                <a16:creationId xmlns:a16="http://schemas.microsoft.com/office/drawing/2014/main" id="{84F2613F-DCC0-4A1F-9B48-C279DDE0C201}"/>
              </a:ext>
            </a:extLst>
          </p:cNvPr>
          <p:cNvSpPr txBox="1">
            <a:spLocks/>
          </p:cNvSpPr>
          <p:nvPr/>
        </p:nvSpPr>
        <p:spPr>
          <a:xfrm rot="5400000">
            <a:off x="11148331" y="2091972"/>
            <a:ext cx="1726129" cy="2042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1B866F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454D55"/>
                </a:solidFill>
              </a:rPr>
              <a:t>ECDS KG 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51" name="Text Placeholder 21">
            <a:extLst>
              <a:ext uri="{FF2B5EF4-FFF2-40B4-BE49-F238E27FC236}">
                <a16:creationId xmlns:a16="http://schemas.microsoft.com/office/drawing/2014/main" id="{4390D17E-2D62-4E5F-B6C7-001336062968}"/>
              </a:ext>
            </a:extLst>
          </p:cNvPr>
          <p:cNvSpPr txBox="1">
            <a:spLocks/>
          </p:cNvSpPr>
          <p:nvPr/>
        </p:nvSpPr>
        <p:spPr>
          <a:xfrm rot="5400000">
            <a:off x="11006292" y="2106087"/>
            <a:ext cx="1726129" cy="17604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i="1" kern="1200">
                <a:solidFill>
                  <a:srgbClr val="454D55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Core Collection</a:t>
            </a:r>
            <a:endParaRPr lang="ru-RU" sz="800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71435C51-CB8E-41E5-8C00-34ADCC273A32}"/>
              </a:ext>
            </a:extLst>
          </p:cNvPr>
          <p:cNvSpPr txBox="1">
            <a:spLocks/>
          </p:cNvSpPr>
          <p:nvPr/>
        </p:nvSpPr>
        <p:spPr>
          <a:xfrm>
            <a:off x="1889982" y="4515065"/>
            <a:ext cx="3266837" cy="2974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i="0" kern="1200">
                <a:solidFill>
                  <a:srgbClr val="6F0066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454D55"/>
                </a:solidFill>
              </a:rPr>
              <a:t>Summer 1 Resub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53" name="Text Placeholder 29">
            <a:extLst>
              <a:ext uri="{FF2B5EF4-FFF2-40B4-BE49-F238E27FC236}">
                <a16:creationId xmlns:a16="http://schemas.microsoft.com/office/drawing/2014/main" id="{946F0E31-A00A-4287-813C-109216A5986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1793240" y="4691999"/>
            <a:ext cx="3531326" cy="176546"/>
          </a:xfrm>
        </p:spPr>
        <p:txBody>
          <a:bodyPr>
            <a:normAutofit/>
          </a:bodyPr>
          <a:lstStyle/>
          <a:p>
            <a:r>
              <a:rPr lang="en-US" sz="800" dirty="0"/>
              <a:t>PEIMS Submission</a:t>
            </a:r>
            <a:endParaRPr lang="ru-RU" sz="800" dirty="0"/>
          </a:p>
        </p:txBody>
      </p:sp>
      <p:pic>
        <p:nvPicPr>
          <p:cNvPr id="57" name="Picture 56" descr="Getting To Congress 2015 – Kylie's Genes Blo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38" y="2516217"/>
            <a:ext cx="1226887" cy="1022406"/>
          </a:xfrm>
          <a:prstGeom prst="rect">
            <a:avLst/>
          </a:prstGeom>
        </p:spPr>
      </p:pic>
      <p:pic>
        <p:nvPicPr>
          <p:cNvPr id="60" name="Picture 59" descr="80 Feet Road : News Bytes From Crazy Media Analysts: June 200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11182" flipH="1">
            <a:off x="11511897" y="4672114"/>
            <a:ext cx="611793" cy="725950"/>
          </a:xfrm>
          <a:prstGeom prst="rect">
            <a:avLst/>
          </a:prstGeom>
        </p:spPr>
      </p:pic>
      <p:pic>
        <p:nvPicPr>
          <p:cNvPr id="70" name="Picture 69" descr="Summertime activities in Amsterdam ⋆ astronomie abbi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915" y="2608220"/>
            <a:ext cx="693011" cy="691625"/>
          </a:xfrm>
          <a:prstGeom prst="rect">
            <a:avLst/>
          </a:prstGeom>
        </p:spPr>
      </p:pic>
      <p:pic>
        <p:nvPicPr>
          <p:cNvPr id="74" name="Picture 73" descr="L'univers de ma classe: Le cahier de Comportement 2014-20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727" y="5711315"/>
            <a:ext cx="805605" cy="935996"/>
          </a:xfrm>
          <a:prstGeom prst="rect">
            <a:avLst/>
          </a:prstGeom>
        </p:spPr>
      </p:pic>
      <p:pic>
        <p:nvPicPr>
          <p:cNvPr id="75" name="Picture 74" descr="Happy Valentine's Day PNG Transparent Images | PNG All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3068">
            <a:off x="9073504" y="3143788"/>
            <a:ext cx="755266" cy="568540"/>
          </a:xfrm>
          <a:prstGeom prst="rect">
            <a:avLst/>
          </a:prstGeom>
        </p:spPr>
      </p:pic>
      <p:sp>
        <p:nvSpPr>
          <p:cNvPr id="83" name="Title 1">
            <a:extLst>
              <a:ext uri="{FF2B5EF4-FFF2-40B4-BE49-F238E27FC236}">
                <a16:creationId xmlns:a16="http://schemas.microsoft.com/office/drawing/2014/main" id="{30C6CB4C-B5E1-4756-815D-BC6EC8E787FB}"/>
              </a:ext>
            </a:extLst>
          </p:cNvPr>
          <p:cNvSpPr txBox="1">
            <a:spLocks/>
          </p:cNvSpPr>
          <p:nvPr/>
        </p:nvSpPr>
        <p:spPr>
          <a:xfrm>
            <a:off x="123948" y="878406"/>
            <a:ext cx="3041101" cy="33375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454D55"/>
                </a:solidFill>
              </a:rPr>
              <a:t>THE ROADMAP </a:t>
            </a:r>
          </a:p>
          <a:p>
            <a:r>
              <a:rPr lang="en-US" sz="1800" dirty="0">
                <a:solidFill>
                  <a:srgbClr val="454D55"/>
                </a:solidFill>
              </a:rPr>
              <a:t>For PEIMS &amp; Core</a:t>
            </a:r>
            <a:br>
              <a:rPr lang="en-US" sz="1800" dirty="0">
                <a:solidFill>
                  <a:srgbClr val="454D55"/>
                </a:solidFill>
              </a:rPr>
            </a:br>
            <a:r>
              <a:rPr lang="en-US" sz="1800" dirty="0">
                <a:solidFill>
                  <a:srgbClr val="454D55"/>
                </a:solidFill>
              </a:rPr>
              <a:t>Collections due </a:t>
            </a:r>
            <a:r>
              <a:rPr lang="en-US" sz="1800">
                <a:solidFill>
                  <a:srgbClr val="454D55"/>
                </a:solidFill>
              </a:rPr>
              <a:t>to                  TEA 2024-25</a:t>
            </a:r>
            <a:br>
              <a:rPr lang="en-US" sz="2800" dirty="0">
                <a:solidFill>
                  <a:srgbClr val="454D55"/>
                </a:solidFill>
              </a:rPr>
            </a:br>
            <a:r>
              <a:rPr lang="en-US" sz="2400" dirty="0">
                <a:solidFill>
                  <a:srgbClr val="454D55"/>
                </a:solidFill>
              </a:rPr>
              <a:t> </a:t>
            </a:r>
            <a:endParaRPr lang="ru-RU" sz="2400" dirty="0">
              <a:solidFill>
                <a:srgbClr val="454D55"/>
              </a:solidFill>
            </a:endParaRPr>
          </a:p>
        </p:txBody>
      </p:sp>
      <p:pic>
        <p:nvPicPr>
          <p:cNvPr id="94" name="Picture 93" descr="Traffic Cone ... (test) by mondspeer on DeviantArt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0" y="6239503"/>
            <a:ext cx="540744" cy="540744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863944" y="6484258"/>
            <a:ext cx="106377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454D55"/>
                </a:solidFill>
              </a:rPr>
              <a:t>*Timeline from TWEDS 24-25 </a:t>
            </a:r>
            <a:r>
              <a:rPr lang="en-US" sz="1000" dirty="0">
                <a:solidFill>
                  <a:srgbClr val="454D55"/>
                </a:solidFill>
                <a:hlinkClick r:id="rId16"/>
              </a:rPr>
              <a:t>Data Submissions/Data Submissions Timelines</a:t>
            </a:r>
            <a:r>
              <a:rPr lang="en-US" sz="1000" dirty="0">
                <a:solidFill>
                  <a:srgbClr val="454D55"/>
                </a:solidFill>
              </a:rPr>
              <a:t>:</a:t>
            </a:r>
          </a:p>
        </p:txBody>
      </p:sp>
      <p:sp>
        <p:nvSpPr>
          <p:cNvPr id="64" name="Text Placeholder 14">
            <a:extLst>
              <a:ext uri="{FF2B5EF4-FFF2-40B4-BE49-F238E27FC236}">
                <a16:creationId xmlns:a16="http://schemas.microsoft.com/office/drawing/2014/main" id="{CDDFF132-912B-4B2B-B3E5-D1AB199B58C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104854" y="3697683"/>
            <a:ext cx="914400" cy="9144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06/26/25</a:t>
            </a:r>
            <a:endParaRPr lang="ru-RU" sz="1100" dirty="0"/>
          </a:p>
        </p:txBody>
      </p:sp>
      <p:sp>
        <p:nvSpPr>
          <p:cNvPr id="65" name="Text Placeholder 22">
            <a:extLst>
              <a:ext uri="{FF2B5EF4-FFF2-40B4-BE49-F238E27FC236}">
                <a16:creationId xmlns:a16="http://schemas.microsoft.com/office/drawing/2014/main" id="{6368F96B-C4DE-44C0-B817-D7856E67522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 rot="17061653">
            <a:off x="1387060" y="3863470"/>
            <a:ext cx="908287" cy="392728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SELA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67" name="Text Placeholder 15">
            <a:extLst>
              <a:ext uri="{FF2B5EF4-FFF2-40B4-BE49-F238E27FC236}">
                <a16:creationId xmlns:a16="http://schemas.microsoft.com/office/drawing/2014/main" id="{5E0624EF-8210-444B-9BC7-2C144038C2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031426" y="3100114"/>
            <a:ext cx="914400" cy="83763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sz="1100" dirty="0"/>
              <a:t>06/26/25</a:t>
            </a:r>
            <a:endParaRPr lang="ru-RU" sz="1100" dirty="0"/>
          </a:p>
        </p:txBody>
      </p:sp>
      <p:sp>
        <p:nvSpPr>
          <p:cNvPr id="72" name="Text Placeholder 31">
            <a:extLst>
              <a:ext uri="{FF2B5EF4-FFF2-40B4-BE49-F238E27FC236}">
                <a16:creationId xmlns:a16="http://schemas.microsoft.com/office/drawing/2014/main" id="{E15B9CEB-0CEB-4050-8317-0807EADC0F08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 rot="16871437">
            <a:off x="1440445" y="4077115"/>
            <a:ext cx="954017" cy="163309"/>
          </a:xfrm>
        </p:spPr>
        <p:txBody>
          <a:bodyPr>
            <a:normAutofit/>
          </a:bodyPr>
          <a:lstStyle/>
          <a:p>
            <a:r>
              <a:rPr lang="en-US" sz="800" dirty="0"/>
              <a:t>Core Collection</a:t>
            </a:r>
            <a:endParaRPr lang="ru-RU" sz="800" dirty="0"/>
          </a:p>
        </p:txBody>
      </p:sp>
      <p:sp>
        <p:nvSpPr>
          <p:cNvPr id="73" name="Text Placeholder 22">
            <a:extLst>
              <a:ext uri="{FF2B5EF4-FFF2-40B4-BE49-F238E27FC236}">
                <a16:creationId xmlns:a16="http://schemas.microsoft.com/office/drawing/2014/main" id="{6368F96B-C4DE-44C0-B817-D7856E67522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3890767" y="423625"/>
            <a:ext cx="2744374" cy="221894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rgbClr val="454D55"/>
                </a:solidFill>
              </a:rPr>
              <a:t>Charter Waitlist</a:t>
            </a:r>
            <a:endParaRPr lang="ru-RU" sz="1200" dirty="0">
              <a:solidFill>
                <a:srgbClr val="454D55"/>
              </a:solidFill>
            </a:endParaRPr>
          </a:p>
        </p:txBody>
      </p:sp>
      <p:sp>
        <p:nvSpPr>
          <p:cNvPr id="77" name="Text Placeholder 41">
            <a:extLst>
              <a:ext uri="{FF2B5EF4-FFF2-40B4-BE49-F238E27FC236}">
                <a16:creationId xmlns:a16="http://schemas.microsoft.com/office/drawing/2014/main" id="{075CE6EC-954F-4DE1-BFD8-21E7D92FDE1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3911924" y="631146"/>
            <a:ext cx="2744374" cy="157390"/>
          </a:xfrm>
        </p:spPr>
        <p:txBody>
          <a:bodyPr>
            <a:normAutofit/>
          </a:bodyPr>
          <a:lstStyle/>
          <a:p>
            <a:r>
              <a:rPr lang="en-US" sz="800" dirty="0"/>
              <a:t>Core Collection</a:t>
            </a:r>
            <a:endParaRPr lang="ru-RU" sz="800" dirty="0"/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37E7648F-146D-4914-A7F2-0778BDABFE55}"/>
              </a:ext>
            </a:extLst>
          </p:cNvPr>
          <p:cNvSpPr txBox="1">
            <a:spLocks/>
          </p:cNvSpPr>
          <p:nvPr/>
        </p:nvSpPr>
        <p:spPr>
          <a:xfrm>
            <a:off x="6509666" y="5093351"/>
            <a:ext cx="949783" cy="9144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69BDF1">
                <a:alpha val="60000"/>
              </a:srgb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08/21/25</a:t>
            </a:r>
            <a:endParaRPr lang="ru-RU" sz="1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5F4EC2-5690-493E-9F76-4FD1604071F1}"/>
              </a:ext>
            </a:extLst>
          </p:cNvPr>
          <p:cNvSpPr txBox="1"/>
          <p:nvPr/>
        </p:nvSpPr>
        <p:spPr>
          <a:xfrm>
            <a:off x="6389304" y="4450140"/>
            <a:ext cx="10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54D55"/>
                </a:solidFill>
                <a:latin typeface="+mj-lt"/>
              </a:rPr>
              <a:t>PEIMS Year-round LEAs</a:t>
            </a:r>
          </a:p>
          <a:p>
            <a:pPr algn="ctr"/>
            <a:r>
              <a:rPr lang="en-US" sz="800" i="1" dirty="0">
                <a:solidFill>
                  <a:srgbClr val="454D55"/>
                </a:solidFill>
              </a:rPr>
              <a:t>PEIMS Submission</a:t>
            </a:r>
            <a:endParaRPr lang="ru-RU" sz="800" i="1" dirty="0">
              <a:solidFill>
                <a:srgbClr val="454D55"/>
              </a:solidFill>
            </a:endParaRP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C436E5E2-1EBE-4D24-A3ED-2A6554FB46F4}"/>
              </a:ext>
            </a:extLst>
          </p:cNvPr>
          <p:cNvSpPr txBox="1">
            <a:spLocks/>
          </p:cNvSpPr>
          <p:nvPr/>
        </p:nvSpPr>
        <p:spPr>
          <a:xfrm>
            <a:off x="5357484" y="5119318"/>
            <a:ext cx="914400" cy="854339"/>
          </a:xfrm>
          <a:prstGeom prst="ellipse">
            <a:avLst/>
          </a:prstGeom>
          <a:solidFill>
            <a:schemeClr val="bg1"/>
          </a:solidFill>
          <a:ln w="72390">
            <a:solidFill>
              <a:srgbClr val="E23614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07/31/25</a:t>
            </a:r>
            <a:endParaRPr lang="ru-RU" sz="11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62B2D84F-B3C9-4590-BEC2-128751F0A67D}"/>
              </a:ext>
            </a:extLst>
          </p:cNvPr>
          <p:cNvSpPr txBox="1"/>
          <p:nvPr/>
        </p:nvSpPr>
        <p:spPr>
          <a:xfrm>
            <a:off x="5043153" y="4654555"/>
            <a:ext cx="156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454D55"/>
                </a:solidFill>
                <a:latin typeface="+mj-lt"/>
              </a:rPr>
              <a:t>Child Find</a:t>
            </a:r>
          </a:p>
          <a:p>
            <a:pPr algn="ctr"/>
            <a:r>
              <a:rPr lang="en-US" sz="800" i="1" dirty="0">
                <a:solidFill>
                  <a:srgbClr val="454D55"/>
                </a:solidFill>
              </a:rPr>
              <a:t>Core collection</a:t>
            </a:r>
            <a:endParaRPr lang="en-US" sz="800" i="1" dirty="0"/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6B4406BD-974C-D4C2-E7AF-8D8EC9CCFD20}"/>
              </a:ext>
            </a:extLst>
          </p:cNvPr>
          <p:cNvSpPr txBox="1">
            <a:spLocks/>
          </p:cNvSpPr>
          <p:nvPr/>
        </p:nvSpPr>
        <p:spPr>
          <a:xfrm>
            <a:off x="7321528" y="999897"/>
            <a:ext cx="949783" cy="9144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69BDF1">
                <a:alpha val="60000"/>
              </a:srgbClr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12/13/24</a:t>
            </a:r>
            <a:endParaRPr lang="ru-RU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33F991-57E3-3EC4-3365-FC2E7382A020}"/>
              </a:ext>
            </a:extLst>
          </p:cNvPr>
          <p:cNvSpPr txBox="1"/>
          <p:nvPr/>
        </p:nvSpPr>
        <p:spPr>
          <a:xfrm>
            <a:off x="7305029" y="116295"/>
            <a:ext cx="10616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RF Tracker</a:t>
            </a:r>
          </a:p>
          <a:p>
            <a:r>
              <a:rPr lang="en-US" sz="800" i="1" dirty="0"/>
              <a:t>Core Collection</a:t>
            </a:r>
          </a:p>
          <a:p>
            <a:r>
              <a:rPr lang="en-US" sz="800" i="1" dirty="0"/>
              <a:t>Validate, Promote, Fatal Fee –Complete on 07/17/25</a:t>
            </a:r>
          </a:p>
        </p:txBody>
      </p:sp>
      <p:sp>
        <p:nvSpPr>
          <p:cNvPr id="4" name="Text Placeholder 45">
            <a:extLst>
              <a:ext uri="{FF2B5EF4-FFF2-40B4-BE49-F238E27FC236}">
                <a16:creationId xmlns:a16="http://schemas.microsoft.com/office/drawing/2014/main" id="{E5D433D5-67AD-C073-B442-54CE9FD307D5}"/>
              </a:ext>
            </a:extLst>
          </p:cNvPr>
          <p:cNvSpPr txBox="1">
            <a:spLocks/>
          </p:cNvSpPr>
          <p:nvPr/>
        </p:nvSpPr>
        <p:spPr>
          <a:xfrm>
            <a:off x="3198045" y="870428"/>
            <a:ext cx="914400" cy="9144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0070C0"/>
            </a:solidFill>
          </a:ln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kern="120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09/13/24</a:t>
            </a:r>
            <a:endParaRPr lang="ru-RU" sz="11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D5DDA2E-0E7F-9B68-73AD-56AC93026CB4}"/>
              </a:ext>
            </a:extLst>
          </p:cNvPr>
          <p:cNvSpPr txBox="1"/>
          <p:nvPr/>
        </p:nvSpPr>
        <p:spPr>
          <a:xfrm>
            <a:off x="2837613" y="471051"/>
            <a:ext cx="1682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UID Enrollment Event</a:t>
            </a:r>
          </a:p>
        </p:txBody>
      </p:sp>
    </p:spTree>
    <p:extLst>
      <p:ext uri="{BB962C8B-B14F-4D97-AF65-F5344CB8AC3E}">
        <p14:creationId xmlns:p14="http://schemas.microsoft.com/office/powerpoint/2010/main" val="25771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Custom 10">
      <a:majorFont>
        <a:latin typeface="Franklin Gothic Dem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72390">
          <a:solidFill>
            <a:srgbClr val="454D55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UN" id="{AD66B21F-29D3-4A21-83C1-5433C1E81776}" vid="{4F9236B3-B30E-4098-8599-7A8AFACF75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8A1B1B-EE41-4773-851F-0027C8214331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fb0879af-3eba-417a-a55a-ffe6dcd6ca77"/>
    <ds:schemaRef ds:uri="http://schemas.microsoft.com/office/infopath/2007/PartnerControls"/>
    <ds:schemaRef ds:uri="http://purl.org/dc/dcmitype/"/>
    <ds:schemaRef ds:uri="6dc4bcd6-49db-4c07-9060-8acfc67cef9f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269403-FA3E-40CD-898C-286105FEE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EC926F-FDE5-4562-99B8-30912DF116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FUN</Template>
  <TotalTime>0</TotalTime>
  <Words>152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Demi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2019-04-17T19:19:47Z</dcterms:created>
  <dcterms:modified xsi:type="dcterms:W3CDTF">2024-05-08T16:11:33Z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